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3" r:id="rId2"/>
    <p:sldId id="264" r:id="rId3"/>
    <p:sldId id="265" r:id="rId4"/>
    <p:sldId id="266" r:id="rId5"/>
    <p:sldId id="284" r:id="rId6"/>
    <p:sldId id="285" r:id="rId7"/>
    <p:sldId id="286" r:id="rId8"/>
    <p:sldId id="287" r:id="rId9"/>
    <p:sldId id="268" r:id="rId10"/>
    <p:sldId id="269" r:id="rId11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3"/>
      <p:bold r:id="rId14"/>
      <p:italic r:id="rId15"/>
      <p:boldItalic r:id="rId16"/>
    </p:embeddedFont>
    <p:embeddedFont>
      <p:font typeface="IBM Plex Sans SemiBold" panose="020B0703050203000203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ij50R2kKbfBlmwODO5wHKSIGQT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603" y="6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0700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420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718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388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" name="Google Shape;1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" name="Google Shape;2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" name="Google Shape;41;p34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0" name="Google Shape;5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4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8" name="Google Shape;9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1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61" r:id="rId6"/>
    <p:sldLayoutId id="214748366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353854" y="1323283"/>
            <a:ext cx="3964499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dirty="0"/>
              <a:t>Разработка информационной системы контроля трудовых ресурсов проекта</a:t>
            </a:r>
            <a:endParaRPr dirty="0"/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353854" y="3875383"/>
            <a:ext cx="3852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dirty="0">
                <a:solidFill>
                  <a:schemeClr val="accent2"/>
                </a:solidFill>
              </a:rPr>
              <a:t>Автоматизация совместной работы над проектом</a:t>
            </a:r>
            <a:br>
              <a:rPr lang="ru" dirty="0">
                <a:solidFill>
                  <a:schemeClr val="accent2"/>
                </a:solidFill>
              </a:rPr>
            </a:br>
            <a:r>
              <a:rPr lang="ru" dirty="0"/>
              <a:t>Информационная система для планирования и постановки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sz="1000" dirty="0"/>
              <a:t>задач, контроля их исполнения, анализа загрузки персонала,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dirty="0"/>
              <a:t>планировния и контроля выполнения регламентных работ.</a:t>
            </a:r>
            <a:endParaRPr sz="1000" dirty="0"/>
          </a:p>
        </p:txBody>
      </p:sp>
      <p:sp>
        <p:nvSpPr>
          <p:cNvPr id="155" name="Google Shape;155;p7"/>
          <p:cNvSpPr/>
          <p:nvPr/>
        </p:nvSpPr>
        <p:spPr>
          <a:xfrm>
            <a:off x="4452075" y="1229668"/>
            <a:ext cx="3964500" cy="317700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tx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A21405-3996-4C93-997C-D2FFA707B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747" y="1323283"/>
            <a:ext cx="3442712" cy="3010934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402310" y="423438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Идеи на будущее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" name="Google Shape;331;p21">
            <a:extLst>
              <a:ext uri="{FF2B5EF4-FFF2-40B4-BE49-F238E27FC236}">
                <a16:creationId xmlns:a16="http://schemas.microsoft.com/office/drawing/2014/main" id="{B0B6F1F2-463A-4BC1-8B29-787CECB979BD}"/>
              </a:ext>
            </a:extLst>
          </p:cNvPr>
          <p:cNvSpPr txBox="1"/>
          <p:nvPr/>
        </p:nvSpPr>
        <p:spPr>
          <a:xfrm>
            <a:off x="294713" y="836667"/>
            <a:ext cx="8279194" cy="41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Монетизировать проект</a:t>
            </a:r>
            <a:br>
              <a:rPr lang="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dirty="0">
                <a:latin typeface="IBM Plex Sans"/>
                <a:ea typeface="IBM Plex Sans SemiBold"/>
                <a:cs typeface="IBM Plex Sans SemiBold"/>
                <a:sym typeface="IBM Plex Sans"/>
              </a:rPr>
              <a:t>Заключить договор(ы) на доработку, поставку и последующее обслуживание приложения.</a:t>
            </a: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Минимизировать текучку кадров в команде разработчиков</a:t>
            </a:r>
            <a:br>
              <a:rPr lang="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Наличие условно постоянного персонала позволит тщательнее прорабатывать компоненты приложения</a:t>
            </a: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230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Реализовать веб-протокол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WebSoc</a:t>
            </a:r>
            <a:r>
              <a:rPr lang="en-US" sz="12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ket</a:t>
            </a:r>
            <a:br>
              <a:rPr lang="ru-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Для оперативного получения информации (без запросов) от сервера (и </a:t>
            </a:r>
            <a:r>
              <a:rPr lang="en-US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Telegram-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бот клиентов) можно использовать двунаправленный поток данных</a:t>
            </a:r>
            <a:endParaRPr lang="ru-RU"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endParaRPr lang="ru-RU"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Увеличить использование объектно-ориентированного подхода программирования</a:t>
            </a:r>
            <a:br>
              <a:rPr lang="ru-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Управляющая структура, запросы и ответы от базы данных, отчёты могут быть реализованы при помощи ООП</a:t>
            </a:r>
            <a:endParaRPr lang="ru-RU"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endParaRPr lang="ru-RU"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Использовать открытую крипто-платформу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Telegram Mini Apps</a:t>
            </a:r>
            <a:br>
              <a:rPr lang="ru-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Для повышения функциональности и информативности </a:t>
            </a:r>
            <a:r>
              <a:rPr lang="en-US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Telegram-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бота можно использовать</a:t>
            </a:r>
            <a:r>
              <a:rPr lang="en-US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 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крипто-платформу </a:t>
            </a:r>
            <a:r>
              <a:rPr lang="en-US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Telegram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Mini Apps</a:t>
            </a:r>
            <a:endParaRPr lang="ru-RU"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endParaRPr lang="ru-RU"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sz="12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Использовать последнюю версию фреймворка </a:t>
            </a:r>
            <a:r>
              <a:rPr lang="en-US" sz="1200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pyTelegramBotAPI</a:t>
            </a:r>
            <a:br>
              <a:rPr lang="ru-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Для упрощения работы и расширения функционала </a:t>
            </a:r>
            <a:r>
              <a:rPr lang="en-US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Telegram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-бота можно использовать последнюю версию фреймворка </a:t>
            </a:r>
            <a:r>
              <a:rPr lang="en-US" sz="1200" dirty="0" err="1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pyTelegramBotAPI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 или асинхронный фреймворк </a:t>
            </a:r>
            <a:r>
              <a:rPr lang="en-US" sz="1200" dirty="0" err="1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aiogram</a:t>
            </a:r>
            <a:endParaRPr lang="ru-RU"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endParaRPr lang="ru-RU"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1800" dirty="0">
                <a:solidFill>
                  <a:schemeClr val="dk1"/>
                </a:solidFill>
              </a:rPr>
              <a:t>Никита Шаверин</a:t>
            </a:r>
            <a:endParaRPr sz="1800" dirty="0"/>
          </a:p>
        </p:txBody>
      </p:sp>
      <p:sp>
        <p:nvSpPr>
          <p:cNvPr id="163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dirty="0">
                <a:solidFill>
                  <a:schemeClr val="dk2"/>
                </a:solidFill>
              </a:rPr>
              <a:t>Программист </a:t>
            </a:r>
            <a:r>
              <a:rPr lang="en-US" sz="1200" dirty="0">
                <a:solidFill>
                  <a:schemeClr val="dk2"/>
                </a:solidFill>
              </a:rPr>
              <a:t>Python</a:t>
            </a:r>
            <a:r>
              <a:rPr lang="ru" sz="1200" dirty="0">
                <a:solidFill>
                  <a:schemeClr val="dk2"/>
                </a:solidFill>
              </a:rPr>
              <a:t>, год поступления в GeekBrains</a:t>
            </a:r>
            <a:r>
              <a:rPr lang="en-US" sz="1200" dirty="0">
                <a:solidFill>
                  <a:schemeClr val="dk2"/>
                </a:solidFill>
              </a:rPr>
              <a:t> - 2022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353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dirty="0">
                <a:solidFill>
                  <a:schemeClr val="dk1"/>
                </a:solidFill>
              </a:rPr>
              <a:t>Несколько строк обо мне: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Живу в городе Томск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Интересуюсь новыми технологиями (не только в ИТ), трейдингом, радиоэлектроникой, экономикой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Увлекаюсь спортом (футбол, волейбол, плавание, лыжи)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Имею два высших образования, кандидат технических наук</a:t>
            </a:r>
            <a:endParaRPr sz="1200" dirty="0">
              <a:solidFill>
                <a:schemeClr val="dk1"/>
              </a:solidFill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В 2022 году в очередной раз решил сменить вектор своего профессионального развития. Надеюсь, в 2024 году у меня это получится.</a:t>
            </a: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С конца 2022 года работаю в команде разработчиков «Совместный труд».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13DAE5-A802-4143-A9F9-48BE36C76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59" y="656927"/>
            <a:ext cx="2999522" cy="40204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b="1" dirty="0">
                <a:solidFill>
                  <a:schemeClr val="dk1"/>
                </a:solidFill>
              </a:rPr>
              <a:t>Цель проекта </a:t>
            </a:r>
            <a:r>
              <a:rPr lang="ru" dirty="0">
                <a:solidFill>
                  <a:schemeClr val="dk1"/>
                </a:solidFill>
              </a:rPr>
              <a:t>– разработать информационную систему для контроля трудовых ресурсов предприятия.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b="1" dirty="0">
                <a:solidFill>
                  <a:schemeClr val="dk1"/>
                </a:solidFill>
              </a:rPr>
              <a:t>Целевая аудитория </a:t>
            </a:r>
            <a:r>
              <a:rPr lang="ru" dirty="0">
                <a:solidFill>
                  <a:schemeClr val="dk1"/>
                </a:solidFill>
              </a:rPr>
              <a:t>– трудовые коллективы и их руководители, которые: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В</a:t>
            </a:r>
            <a:r>
              <a:rPr lang="ru" dirty="0">
                <a:solidFill>
                  <a:schemeClr val="dk1"/>
                </a:solidFill>
              </a:rPr>
              <a:t>едут планирование и распределяют ресурсы;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</a:rPr>
              <a:t>Собираются для обсуждения планов, распределения задач и подведения итогов;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</a:rPr>
              <a:t>Во время проведения работ (возникновения проблем с их выполнением) имеют возможность оперативного оповещения коллег о процессе;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</a:rPr>
              <a:t>Имеют возможность проведения разнообразного анализа выполненной, текущей и предстоящей работы по проекту;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ru" b="1" dirty="0">
                <a:solidFill>
                  <a:schemeClr val="dk1"/>
                </a:solidFill>
              </a:rPr>
              <a:t>Объективные потребности целевой аудитории</a:t>
            </a:r>
            <a:r>
              <a:rPr lang="ru" dirty="0">
                <a:solidFill>
                  <a:schemeClr val="dk1"/>
                </a:solidFill>
              </a:rPr>
              <a:t>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</a:rPr>
              <a:t>Информация об общей цели и о каждой задаче всегда должны быть доступны;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</a:rPr>
              <a:t>Регулярные уведомления текущих и предстоящих работах;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</a:rPr>
              <a:t>Информированность сотрудника о том, где он находится, что он должен сделать, что ему потребуется, кто его задерживает, кого он задерживает, что является результатом работ;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</a:rPr>
              <a:t>Отслеживание эффекта от принятых решений (история и результаты выполнения работ, эффективность хода работ, расчёт нагрузки работников, расчёт КПД объектов, над которыми проводились работы.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b="1" dirty="0">
                <a:solidFill>
                  <a:schemeClr val="dk1"/>
                </a:solidFill>
              </a:rPr>
              <a:t>Миссия</a:t>
            </a:r>
            <a:r>
              <a:rPr lang="ru" dirty="0">
                <a:solidFill>
                  <a:schemeClr val="dk1"/>
                </a:solidFill>
              </a:rPr>
              <a:t> – удовлетворение потребностей целевой аудитории посредством создания доступного и простого в использовании программного продукта.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Поставленная задача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dirty="0">
                <a:solidFill>
                  <a:schemeClr val="dk1"/>
                </a:solidFill>
              </a:rPr>
              <a:t>Для решения поставленной задачи была собрана команда разработчиков «Совместный труд» (</a:t>
            </a:r>
            <a:r>
              <a:rPr lang="en-US" dirty="0" err="1">
                <a:solidFill>
                  <a:schemeClr val="dk1"/>
                </a:solidFill>
              </a:rPr>
              <a:t>teamlead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ru-RU" dirty="0">
                <a:solidFill>
                  <a:schemeClr val="dk1"/>
                </a:solidFill>
              </a:rPr>
              <a:t>Дмитрий Орлов, г. Москва)</a:t>
            </a:r>
            <a:r>
              <a:rPr lang="ru" dirty="0">
                <a:solidFill>
                  <a:schemeClr val="dk1"/>
                </a:solidFill>
              </a:rPr>
              <a:t>, полный состав которой приведён в дипломном проекте. 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dirty="0">
                <a:solidFill>
                  <a:schemeClr val="dk1"/>
                </a:solidFill>
              </a:rPr>
              <a:t>В конце 2022 года мне посчастливилось стать частью этой команды и помогать реализовывать следующие задачи: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Изучение текущего состояния рынка существующего программного обеспечения, адаптированного под специфику отечественного бизнеса;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Рассмотрение вариантов создания программного обеспечения для оперативного контроля трудовых ресурсов;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Разработка архитектуры информационной системы, определение алгоритма её работы, дизайна веб-приложения;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Изучение основных инструментов для реализации задач, определение необходимого стека технологий;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Создание базы данных, реализация с ней информационного обмена;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Информационное наполнение базы данных;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Реализация сбора разнообразных отчётов, необходимых руководителю бизнеса;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Разработка приложения для работы информационной системы в </a:t>
            </a:r>
            <a:r>
              <a:rPr lang="ru-RU" dirty="0">
                <a:solidFill>
                  <a:schemeClr val="dk1"/>
                </a:solidFill>
              </a:rPr>
              <a:t>мессенджере </a:t>
            </a:r>
            <a:r>
              <a:rPr lang="en-US" dirty="0">
                <a:solidFill>
                  <a:schemeClr val="dk1"/>
                </a:solidFill>
              </a:rPr>
              <a:t>Telegram (Telegram-bot)</a:t>
            </a:r>
            <a:r>
              <a:rPr lang="ru-RU" dirty="0">
                <a:solidFill>
                  <a:schemeClr val="dk1"/>
                </a:solidFill>
              </a:rPr>
              <a:t>.</a:t>
            </a:r>
            <a:endParaRPr lang="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u="sng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Решение задачи / План работы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15"/>
          <p:cNvCxnSpPr>
            <a:cxnSpLocks/>
            <a:stCxn id="206" idx="4"/>
          </p:cNvCxnSpPr>
          <p:nvPr/>
        </p:nvCxnSpPr>
        <p:spPr>
          <a:xfrm>
            <a:off x="715775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2" name="Google Shape;212;p15"/>
          <p:cNvSpPr txBox="1">
            <a:spLocks noGrp="1"/>
          </p:cNvSpPr>
          <p:nvPr>
            <p:ph type="subTitle" idx="1"/>
          </p:nvPr>
        </p:nvSpPr>
        <p:spPr>
          <a:xfrm>
            <a:off x="992705" y="129507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Знакомство с проектом, командой, </a:t>
            </a:r>
            <a:r>
              <a:rPr lang="en-US" dirty="0">
                <a:latin typeface="IBM Plex Sans"/>
                <a:ea typeface="IBM Plex Sans"/>
                <a:cs typeface="IBM Plex Sans"/>
                <a:sym typeface="IBM Plex Sans"/>
              </a:rPr>
              <a:t>GitHub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6" name="Google Shape;206;p15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15"/>
          <p:cNvSpPr txBox="1">
            <a:spLocks noGrp="1"/>
          </p:cNvSpPr>
          <p:nvPr>
            <p:ph type="subTitle" idx="2"/>
          </p:nvPr>
        </p:nvSpPr>
        <p:spPr>
          <a:xfrm>
            <a:off x="985802" y="217647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/>
              <a:t>Изучение существующего рынка ПО</a:t>
            </a:r>
            <a:endParaRPr dirty="0"/>
          </a:p>
        </p:txBody>
      </p:sp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/>
              <a:t>План </a:t>
            </a:r>
            <a:r>
              <a:rPr lang="ru" dirty="0">
                <a:solidFill>
                  <a:schemeClr val="dk1"/>
                </a:solidFill>
              </a:rPr>
              <a:t>проекта</a:t>
            </a:r>
            <a:endParaRPr dirty="0"/>
          </a:p>
        </p:txBody>
      </p:sp>
      <p:sp>
        <p:nvSpPr>
          <p:cNvPr id="245" name="Google Shape;245;p15"/>
          <p:cNvSpPr/>
          <p:nvPr/>
        </p:nvSpPr>
        <p:spPr>
          <a:xfrm>
            <a:off x="6858051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8" name="Google Shape;248;p15"/>
          <p:cNvSpPr txBox="1">
            <a:spLocks noGrp="1"/>
          </p:cNvSpPr>
          <p:nvPr>
            <p:ph type="subTitle" idx="3"/>
          </p:nvPr>
        </p:nvSpPr>
        <p:spPr>
          <a:xfrm>
            <a:off x="7321877" y="2993537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>
                <a:solidFill>
                  <a:schemeClr val="lt2"/>
                </a:solidFill>
              </a:rPr>
              <a:t>Тестирование приложения на реальных данных</a:t>
            </a: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49" name="Google Shape;249;p15"/>
          <p:cNvSpPr txBox="1">
            <a:spLocks noGrp="1"/>
          </p:cNvSpPr>
          <p:nvPr>
            <p:ph type="subTitle" idx="4"/>
          </p:nvPr>
        </p:nvSpPr>
        <p:spPr>
          <a:xfrm>
            <a:off x="7321877" y="3773519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>
                <a:solidFill>
                  <a:schemeClr val="lt2"/>
                </a:solidFill>
              </a:rPr>
              <a:t>Доработка приложения, заключение договора с заказчиком</a:t>
            </a: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47" name="Google Shape;206;p15">
            <a:extLst>
              <a:ext uri="{FF2B5EF4-FFF2-40B4-BE49-F238E27FC236}">
                <a16:creationId xmlns:a16="http://schemas.microsoft.com/office/drawing/2014/main" id="{CED32A9C-89B6-4263-9FD4-E506C581CCC1}"/>
              </a:ext>
            </a:extLst>
          </p:cNvPr>
          <p:cNvSpPr/>
          <p:nvPr/>
        </p:nvSpPr>
        <p:spPr>
          <a:xfrm>
            <a:off x="539937" y="3973425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" name="Google Shape;206;p15">
            <a:extLst>
              <a:ext uri="{FF2B5EF4-FFF2-40B4-BE49-F238E27FC236}">
                <a16:creationId xmlns:a16="http://schemas.microsoft.com/office/drawing/2014/main" id="{A8AF2642-55AC-47B0-84B2-C2362C5F9EE5}"/>
              </a:ext>
            </a:extLst>
          </p:cNvPr>
          <p:cNvSpPr/>
          <p:nvPr/>
        </p:nvSpPr>
        <p:spPr>
          <a:xfrm>
            <a:off x="539937" y="2289705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" name="Google Shape;213;p15">
            <a:extLst>
              <a:ext uri="{FF2B5EF4-FFF2-40B4-BE49-F238E27FC236}">
                <a16:creationId xmlns:a16="http://schemas.microsoft.com/office/drawing/2014/main" id="{1DD2A329-FF30-42AD-AC73-BF4296728A60}"/>
              </a:ext>
            </a:extLst>
          </p:cNvPr>
          <p:cNvSpPr txBox="1">
            <a:spLocks/>
          </p:cNvSpPr>
          <p:nvPr/>
        </p:nvSpPr>
        <p:spPr>
          <a:xfrm>
            <a:off x="992705" y="2986071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dirty="0"/>
              <a:t>Изучение библиотеки </a:t>
            </a:r>
            <a:r>
              <a:rPr lang="en-US" dirty="0" err="1"/>
              <a:t>pyTelegramBotAPI</a:t>
            </a:r>
            <a:endParaRPr lang="ru-RU" dirty="0"/>
          </a:p>
        </p:txBody>
      </p:sp>
      <p:cxnSp>
        <p:nvCxnSpPr>
          <p:cNvPr id="55" name="Google Shape;205;p15">
            <a:extLst>
              <a:ext uri="{FF2B5EF4-FFF2-40B4-BE49-F238E27FC236}">
                <a16:creationId xmlns:a16="http://schemas.microsoft.com/office/drawing/2014/main" id="{9980CA16-DA47-4092-AC8B-01A5F65DDE4F}"/>
              </a:ext>
            </a:extLst>
          </p:cNvPr>
          <p:cNvCxnSpPr>
            <a:cxnSpLocks/>
          </p:cNvCxnSpPr>
          <p:nvPr/>
        </p:nvCxnSpPr>
        <p:spPr>
          <a:xfrm>
            <a:off x="715737" y="2633638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206;p15">
            <a:extLst>
              <a:ext uri="{FF2B5EF4-FFF2-40B4-BE49-F238E27FC236}">
                <a16:creationId xmlns:a16="http://schemas.microsoft.com/office/drawing/2014/main" id="{5DA4D9AF-1CF6-452C-99D1-5EC4E7111CBC}"/>
              </a:ext>
            </a:extLst>
          </p:cNvPr>
          <p:cNvSpPr/>
          <p:nvPr/>
        </p:nvSpPr>
        <p:spPr>
          <a:xfrm>
            <a:off x="539937" y="3117838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7" name="Google Shape;205;p15">
            <a:extLst>
              <a:ext uri="{FF2B5EF4-FFF2-40B4-BE49-F238E27FC236}">
                <a16:creationId xmlns:a16="http://schemas.microsoft.com/office/drawing/2014/main" id="{9D1F24C9-1371-4F77-B804-F7DFE7CE0051}"/>
              </a:ext>
            </a:extLst>
          </p:cNvPr>
          <p:cNvCxnSpPr>
            <a:cxnSpLocks/>
          </p:cNvCxnSpPr>
          <p:nvPr/>
        </p:nvCxnSpPr>
        <p:spPr>
          <a:xfrm>
            <a:off x="715737" y="3469438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205;p15">
            <a:extLst>
              <a:ext uri="{FF2B5EF4-FFF2-40B4-BE49-F238E27FC236}">
                <a16:creationId xmlns:a16="http://schemas.microsoft.com/office/drawing/2014/main" id="{9F67563D-2F6D-49E0-A182-AAE5C7B22F73}"/>
              </a:ext>
            </a:extLst>
          </p:cNvPr>
          <p:cNvCxnSpPr>
            <a:cxnSpLocks/>
          </p:cNvCxnSpPr>
          <p:nvPr/>
        </p:nvCxnSpPr>
        <p:spPr>
          <a:xfrm>
            <a:off x="7037001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205;p15">
            <a:extLst>
              <a:ext uri="{FF2B5EF4-FFF2-40B4-BE49-F238E27FC236}">
                <a16:creationId xmlns:a16="http://schemas.microsoft.com/office/drawing/2014/main" id="{31298F57-32A5-495C-9498-6A05FC06A257}"/>
              </a:ext>
            </a:extLst>
          </p:cNvPr>
          <p:cNvCxnSpPr>
            <a:cxnSpLocks/>
          </p:cNvCxnSpPr>
          <p:nvPr/>
        </p:nvCxnSpPr>
        <p:spPr>
          <a:xfrm>
            <a:off x="2819750" y="1798075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205;p15">
            <a:extLst>
              <a:ext uri="{FF2B5EF4-FFF2-40B4-BE49-F238E27FC236}">
                <a16:creationId xmlns:a16="http://schemas.microsoft.com/office/drawing/2014/main" id="{DEFE432A-B2CF-42DD-A2C9-112C16C6DDF6}"/>
              </a:ext>
            </a:extLst>
          </p:cNvPr>
          <p:cNvCxnSpPr>
            <a:cxnSpLocks/>
          </p:cNvCxnSpPr>
          <p:nvPr/>
        </p:nvCxnSpPr>
        <p:spPr>
          <a:xfrm>
            <a:off x="2819750" y="2627038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C1DE366B-00F6-4232-B1DF-BADCC16A9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2704" y="3818403"/>
            <a:ext cx="1278000" cy="338400"/>
          </a:xfrm>
        </p:spPr>
        <p:txBody>
          <a:bodyPr/>
          <a:lstStyle/>
          <a:p>
            <a:r>
              <a:rPr lang="ru-RU" dirty="0"/>
              <a:t>Реализация в </a:t>
            </a:r>
            <a:r>
              <a:rPr lang="en-US" dirty="0"/>
              <a:t>Telegram </a:t>
            </a:r>
            <a:r>
              <a:rPr lang="ru-RU" dirty="0"/>
              <a:t>боте простого функционала</a:t>
            </a:r>
          </a:p>
        </p:txBody>
      </p:sp>
      <p:sp>
        <p:nvSpPr>
          <p:cNvPr id="66" name="Google Shape;206;p15">
            <a:extLst>
              <a:ext uri="{FF2B5EF4-FFF2-40B4-BE49-F238E27FC236}">
                <a16:creationId xmlns:a16="http://schemas.microsoft.com/office/drawing/2014/main" id="{34AE8069-C851-4C98-A94B-90B3A26E6851}"/>
              </a:ext>
            </a:extLst>
          </p:cNvPr>
          <p:cNvSpPr/>
          <p:nvPr/>
        </p:nvSpPr>
        <p:spPr>
          <a:xfrm>
            <a:off x="2667269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" name="Google Shape;206;p15">
            <a:extLst>
              <a:ext uri="{FF2B5EF4-FFF2-40B4-BE49-F238E27FC236}">
                <a16:creationId xmlns:a16="http://schemas.microsoft.com/office/drawing/2014/main" id="{9C36F2B2-7220-470C-92F1-DCAAD79834D8}"/>
              </a:ext>
            </a:extLst>
          </p:cNvPr>
          <p:cNvSpPr/>
          <p:nvPr/>
        </p:nvSpPr>
        <p:spPr>
          <a:xfrm>
            <a:off x="2643950" y="2288875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" name="Google Shape;206;p15">
            <a:extLst>
              <a:ext uri="{FF2B5EF4-FFF2-40B4-BE49-F238E27FC236}">
                <a16:creationId xmlns:a16="http://schemas.microsoft.com/office/drawing/2014/main" id="{D0360FC7-86A1-4A92-A2B3-87700491BD15}"/>
              </a:ext>
            </a:extLst>
          </p:cNvPr>
          <p:cNvSpPr/>
          <p:nvPr/>
        </p:nvSpPr>
        <p:spPr>
          <a:xfrm>
            <a:off x="2630721" y="312454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" name="Google Shape;206;p15">
            <a:extLst>
              <a:ext uri="{FF2B5EF4-FFF2-40B4-BE49-F238E27FC236}">
                <a16:creationId xmlns:a16="http://schemas.microsoft.com/office/drawing/2014/main" id="{ADA60A2A-EF8F-418B-B940-C39919AF996A}"/>
              </a:ext>
            </a:extLst>
          </p:cNvPr>
          <p:cNvSpPr/>
          <p:nvPr/>
        </p:nvSpPr>
        <p:spPr>
          <a:xfrm>
            <a:off x="2643950" y="3979908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" name="Google Shape;206;p15">
            <a:extLst>
              <a:ext uri="{FF2B5EF4-FFF2-40B4-BE49-F238E27FC236}">
                <a16:creationId xmlns:a16="http://schemas.microsoft.com/office/drawing/2014/main" id="{4EC50A64-6B69-40DD-877D-7D33A425A86D}"/>
              </a:ext>
            </a:extLst>
          </p:cNvPr>
          <p:cNvSpPr/>
          <p:nvPr/>
        </p:nvSpPr>
        <p:spPr>
          <a:xfrm>
            <a:off x="6858037" y="143340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72" name="Google Shape;205;p15">
            <a:extLst>
              <a:ext uri="{FF2B5EF4-FFF2-40B4-BE49-F238E27FC236}">
                <a16:creationId xmlns:a16="http://schemas.microsoft.com/office/drawing/2014/main" id="{0F128E3A-0B4B-46E8-AA62-D097AC16718B}"/>
              </a:ext>
            </a:extLst>
          </p:cNvPr>
          <p:cNvCxnSpPr>
            <a:cxnSpLocks/>
          </p:cNvCxnSpPr>
          <p:nvPr/>
        </p:nvCxnSpPr>
        <p:spPr>
          <a:xfrm>
            <a:off x="4915135" y="3437663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205;p15">
            <a:extLst>
              <a:ext uri="{FF2B5EF4-FFF2-40B4-BE49-F238E27FC236}">
                <a16:creationId xmlns:a16="http://schemas.microsoft.com/office/drawing/2014/main" id="{3379C5A0-E3E0-4B8E-BFDC-D289113B7DA6}"/>
              </a:ext>
            </a:extLst>
          </p:cNvPr>
          <p:cNvCxnSpPr>
            <a:cxnSpLocks/>
          </p:cNvCxnSpPr>
          <p:nvPr/>
        </p:nvCxnSpPr>
        <p:spPr>
          <a:xfrm>
            <a:off x="4915135" y="2633638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205;p15">
            <a:extLst>
              <a:ext uri="{FF2B5EF4-FFF2-40B4-BE49-F238E27FC236}">
                <a16:creationId xmlns:a16="http://schemas.microsoft.com/office/drawing/2014/main" id="{3B14F9B2-F82F-4DF8-B5DD-72DEC481B259}"/>
              </a:ext>
            </a:extLst>
          </p:cNvPr>
          <p:cNvCxnSpPr>
            <a:cxnSpLocks/>
          </p:cNvCxnSpPr>
          <p:nvPr/>
        </p:nvCxnSpPr>
        <p:spPr>
          <a:xfrm>
            <a:off x="4927826" y="1778400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205;p15">
            <a:extLst>
              <a:ext uri="{FF2B5EF4-FFF2-40B4-BE49-F238E27FC236}">
                <a16:creationId xmlns:a16="http://schemas.microsoft.com/office/drawing/2014/main" id="{07164E31-C5C4-4843-918E-2EB8F23A6A7F}"/>
              </a:ext>
            </a:extLst>
          </p:cNvPr>
          <p:cNvCxnSpPr>
            <a:cxnSpLocks/>
          </p:cNvCxnSpPr>
          <p:nvPr/>
        </p:nvCxnSpPr>
        <p:spPr>
          <a:xfrm>
            <a:off x="2819750" y="3482625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CC2BFB71-BC75-4693-B80E-EACBAAE9154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124592" y="1207704"/>
            <a:ext cx="1278000" cy="338400"/>
          </a:xfrm>
        </p:spPr>
        <p:txBody>
          <a:bodyPr/>
          <a:lstStyle/>
          <a:p>
            <a:r>
              <a:rPr lang="ru-RU" dirty="0"/>
              <a:t>Изучение ОС </a:t>
            </a:r>
            <a:r>
              <a:rPr lang="en-US" dirty="0"/>
              <a:t>Linux</a:t>
            </a:r>
            <a:r>
              <a:rPr lang="ru-RU" dirty="0"/>
              <a:t>, СУБД </a:t>
            </a:r>
            <a:r>
              <a:rPr lang="en-US" dirty="0"/>
              <a:t>PostgreSQL</a:t>
            </a:r>
            <a:r>
              <a:rPr lang="ru-RU" dirty="0"/>
              <a:t>, инструментов для работы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E7658375-9372-4DA7-9D56-19DDEC606F5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109827" y="2091001"/>
            <a:ext cx="1278000" cy="338400"/>
          </a:xfrm>
        </p:spPr>
        <p:txBody>
          <a:bodyPr/>
          <a:lstStyle/>
          <a:p>
            <a:r>
              <a:rPr lang="ru-RU" dirty="0"/>
              <a:t>Разработка функций для работы с базой данных</a:t>
            </a:r>
          </a:p>
        </p:txBody>
      </p:sp>
      <p:sp>
        <p:nvSpPr>
          <p:cNvPr id="14" name="Подзаголовок 13">
            <a:extLst>
              <a:ext uri="{FF2B5EF4-FFF2-40B4-BE49-F238E27FC236}">
                <a16:creationId xmlns:a16="http://schemas.microsoft.com/office/drawing/2014/main" id="{9811676A-E7E0-4C8E-B049-B8714F04233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103232" y="2986071"/>
            <a:ext cx="1278000" cy="338400"/>
          </a:xfrm>
        </p:spPr>
        <p:txBody>
          <a:bodyPr/>
          <a:lstStyle/>
          <a:p>
            <a:r>
              <a:rPr lang="ru-RU" dirty="0"/>
              <a:t>Регистрация пользователя, шаблоны отчётов</a:t>
            </a:r>
          </a:p>
        </p:txBody>
      </p:sp>
      <p:sp>
        <p:nvSpPr>
          <p:cNvPr id="82" name="Google Shape;206;p15">
            <a:extLst>
              <a:ext uri="{FF2B5EF4-FFF2-40B4-BE49-F238E27FC236}">
                <a16:creationId xmlns:a16="http://schemas.microsoft.com/office/drawing/2014/main" id="{00537E3D-5D50-4D13-8FB8-37B3925F6684}"/>
              </a:ext>
            </a:extLst>
          </p:cNvPr>
          <p:cNvSpPr/>
          <p:nvPr/>
        </p:nvSpPr>
        <p:spPr>
          <a:xfrm>
            <a:off x="4738794" y="3928463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" name="Google Shape;206;p15">
            <a:extLst>
              <a:ext uri="{FF2B5EF4-FFF2-40B4-BE49-F238E27FC236}">
                <a16:creationId xmlns:a16="http://schemas.microsoft.com/office/drawing/2014/main" id="{DD52CD24-221B-4BA6-B725-967727810130}"/>
              </a:ext>
            </a:extLst>
          </p:cNvPr>
          <p:cNvSpPr/>
          <p:nvPr/>
        </p:nvSpPr>
        <p:spPr>
          <a:xfrm>
            <a:off x="4749439" y="311956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" name="Google Shape;206;p15">
            <a:extLst>
              <a:ext uri="{FF2B5EF4-FFF2-40B4-BE49-F238E27FC236}">
                <a16:creationId xmlns:a16="http://schemas.microsoft.com/office/drawing/2014/main" id="{1B9D7760-3954-4D84-8A16-514D13B26A07}"/>
              </a:ext>
            </a:extLst>
          </p:cNvPr>
          <p:cNvSpPr/>
          <p:nvPr/>
        </p:nvSpPr>
        <p:spPr>
          <a:xfrm>
            <a:off x="4739335" y="2274175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" name="Google Shape;206;p15">
            <a:extLst>
              <a:ext uri="{FF2B5EF4-FFF2-40B4-BE49-F238E27FC236}">
                <a16:creationId xmlns:a16="http://schemas.microsoft.com/office/drawing/2014/main" id="{33309B39-828A-4C25-BF24-8E4446312B26}"/>
              </a:ext>
            </a:extLst>
          </p:cNvPr>
          <p:cNvSpPr/>
          <p:nvPr/>
        </p:nvSpPr>
        <p:spPr>
          <a:xfrm>
            <a:off x="4762653" y="1444586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" name="Подзаголовок 15">
            <a:extLst>
              <a:ext uri="{FF2B5EF4-FFF2-40B4-BE49-F238E27FC236}">
                <a16:creationId xmlns:a16="http://schemas.microsoft.com/office/drawing/2014/main" id="{0D876619-6254-477F-86C8-4BD17D24B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3031" y="3913008"/>
            <a:ext cx="1278000" cy="338400"/>
          </a:xfrm>
        </p:spPr>
        <p:txBody>
          <a:bodyPr/>
          <a:lstStyle/>
          <a:p>
            <a:r>
              <a:rPr lang="ru-RU" dirty="0"/>
              <a:t>Разработка отчётов</a:t>
            </a:r>
          </a:p>
        </p:txBody>
      </p:sp>
      <p:sp>
        <p:nvSpPr>
          <p:cNvPr id="18" name="Подзаголовок 17">
            <a:extLst>
              <a:ext uri="{FF2B5EF4-FFF2-40B4-BE49-F238E27FC236}">
                <a16:creationId xmlns:a16="http://schemas.microsoft.com/office/drawing/2014/main" id="{17767C5B-ECB1-4A22-AD6C-C340D3740AA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230679" y="1298633"/>
            <a:ext cx="1278000" cy="338400"/>
          </a:xfrm>
        </p:spPr>
        <p:txBody>
          <a:bodyPr/>
          <a:lstStyle/>
          <a:p>
            <a:r>
              <a:rPr lang="ru-RU" dirty="0"/>
              <a:t>Наполнение функционала </a:t>
            </a:r>
            <a:r>
              <a:rPr lang="en-US" dirty="0"/>
              <a:t>Telegram</a:t>
            </a:r>
            <a:r>
              <a:rPr lang="ru-RU" dirty="0"/>
              <a:t> бота</a:t>
            </a:r>
          </a:p>
        </p:txBody>
      </p:sp>
      <p:sp>
        <p:nvSpPr>
          <p:cNvPr id="20" name="Подзаголовок 19">
            <a:extLst>
              <a:ext uri="{FF2B5EF4-FFF2-40B4-BE49-F238E27FC236}">
                <a16:creationId xmlns:a16="http://schemas.microsoft.com/office/drawing/2014/main" id="{ED31F65E-1C63-4578-8048-C29A060D2E0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216818" y="2091001"/>
            <a:ext cx="1278000" cy="338400"/>
          </a:xfrm>
        </p:spPr>
        <p:txBody>
          <a:bodyPr/>
          <a:lstStyle/>
          <a:p>
            <a:r>
              <a:rPr lang="ru-RU" dirty="0"/>
              <a:t>Знакомство с заказчиком, тестирование </a:t>
            </a:r>
            <a:r>
              <a:rPr lang="en-US" dirty="0"/>
              <a:t>MVP</a:t>
            </a:r>
            <a:r>
              <a:rPr lang="ru-RU" dirty="0"/>
              <a:t> приложения</a:t>
            </a:r>
          </a:p>
        </p:txBody>
      </p:sp>
      <p:sp>
        <p:nvSpPr>
          <p:cNvPr id="22" name="Подзаголовок 21">
            <a:extLst>
              <a:ext uri="{FF2B5EF4-FFF2-40B4-BE49-F238E27FC236}">
                <a16:creationId xmlns:a16="http://schemas.microsoft.com/office/drawing/2014/main" id="{3D4D9FE9-27DA-45FF-8A0D-8721F913D37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216818" y="2879038"/>
            <a:ext cx="1278000" cy="338400"/>
          </a:xfrm>
        </p:spPr>
        <p:txBody>
          <a:bodyPr/>
          <a:lstStyle/>
          <a:p>
            <a:r>
              <a:rPr lang="ru-RU" dirty="0"/>
              <a:t>Разработка функционала периодических уведомлений</a:t>
            </a:r>
          </a:p>
        </p:txBody>
      </p:sp>
      <p:cxnSp>
        <p:nvCxnSpPr>
          <p:cNvPr id="96" name="Google Shape;208;p15">
            <a:extLst>
              <a:ext uri="{FF2B5EF4-FFF2-40B4-BE49-F238E27FC236}">
                <a16:creationId xmlns:a16="http://schemas.microsoft.com/office/drawing/2014/main" id="{61D84248-E815-46FA-8933-4342FB3D9250}"/>
              </a:ext>
            </a:extLst>
          </p:cNvPr>
          <p:cNvCxnSpPr>
            <a:cxnSpLocks/>
          </p:cNvCxnSpPr>
          <p:nvPr/>
        </p:nvCxnSpPr>
        <p:spPr>
          <a:xfrm>
            <a:off x="7031622" y="2627038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207;p15">
            <a:extLst>
              <a:ext uri="{FF2B5EF4-FFF2-40B4-BE49-F238E27FC236}">
                <a16:creationId xmlns:a16="http://schemas.microsoft.com/office/drawing/2014/main" id="{7D6BD498-0CB7-46DB-87C3-FBE04A8FA77E}"/>
              </a:ext>
            </a:extLst>
          </p:cNvPr>
          <p:cNvSpPr/>
          <p:nvPr/>
        </p:nvSpPr>
        <p:spPr>
          <a:xfrm>
            <a:off x="6855822" y="2278920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" name="Google Shape;245;p15">
            <a:extLst>
              <a:ext uri="{FF2B5EF4-FFF2-40B4-BE49-F238E27FC236}">
                <a16:creationId xmlns:a16="http://schemas.microsoft.com/office/drawing/2014/main" id="{0FBB1F79-7355-43B5-BE00-645122E304B8}"/>
              </a:ext>
            </a:extLst>
          </p:cNvPr>
          <p:cNvSpPr/>
          <p:nvPr/>
        </p:nvSpPr>
        <p:spPr>
          <a:xfrm>
            <a:off x="6844823" y="312623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en-US" sz="1000" b="0" i="0" u="none" strike="noStrike" cap="none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 b="0" i="0" u="none" strike="noStrike" cap="none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99" name="Google Shape;217;p15">
            <a:extLst>
              <a:ext uri="{FF2B5EF4-FFF2-40B4-BE49-F238E27FC236}">
                <a16:creationId xmlns:a16="http://schemas.microsoft.com/office/drawing/2014/main" id="{B4FAE89F-62AD-4540-BEDB-C109CA3BB49F}"/>
              </a:ext>
            </a:extLst>
          </p:cNvPr>
          <p:cNvCxnSpPr/>
          <p:nvPr/>
        </p:nvCxnSpPr>
        <p:spPr>
          <a:xfrm>
            <a:off x="7031622" y="3489108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" name="Подзаголовок 9">
            <a:extLst>
              <a:ext uri="{FF2B5EF4-FFF2-40B4-BE49-F238E27FC236}">
                <a16:creationId xmlns:a16="http://schemas.microsoft.com/office/drawing/2014/main" id="{13E49E90-1523-42B0-967F-C59F9CCA2529}"/>
              </a:ext>
            </a:extLst>
          </p:cNvPr>
          <p:cNvSpPr txBox="1">
            <a:spLocks/>
          </p:cNvSpPr>
          <p:nvPr/>
        </p:nvSpPr>
        <p:spPr>
          <a:xfrm>
            <a:off x="7321877" y="2091001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dirty="0"/>
              <a:t>Получение от заказчика реальных данных, наполнение базы данных</a:t>
            </a:r>
          </a:p>
        </p:txBody>
      </p:sp>
      <p:sp>
        <p:nvSpPr>
          <p:cNvPr id="26" name="Подзаголовок 25">
            <a:extLst>
              <a:ext uri="{FF2B5EF4-FFF2-40B4-BE49-F238E27FC236}">
                <a16:creationId xmlns:a16="http://schemas.microsoft.com/office/drawing/2014/main" id="{1C3BFC20-C061-48D8-A470-014772B69F2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203637" y="3826159"/>
            <a:ext cx="1278000" cy="338400"/>
          </a:xfrm>
        </p:spPr>
        <p:txBody>
          <a:bodyPr/>
          <a:lstStyle/>
          <a:p>
            <a:r>
              <a:rPr lang="ru-RU" dirty="0"/>
              <a:t>Рассылка информационных сообщений</a:t>
            </a:r>
          </a:p>
        </p:txBody>
      </p:sp>
      <p:sp>
        <p:nvSpPr>
          <p:cNvPr id="28" name="Подзаголовок 27">
            <a:extLst>
              <a:ext uri="{FF2B5EF4-FFF2-40B4-BE49-F238E27FC236}">
                <a16:creationId xmlns:a16="http://schemas.microsoft.com/office/drawing/2014/main" id="{1FDEFC00-ABF1-4CCE-B5B4-144C121B7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6766" y="1312782"/>
            <a:ext cx="1278000" cy="338400"/>
          </a:xfrm>
        </p:spPr>
        <p:txBody>
          <a:bodyPr/>
          <a:lstStyle/>
          <a:p>
            <a:r>
              <a:rPr lang="ru-RU" dirty="0"/>
              <a:t>Доработка отчётов </a:t>
            </a:r>
            <a:r>
              <a:rPr lang="en-US" dirty="0"/>
              <a:t>list, status, line, brigadier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2858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dirty="0"/>
              <a:t>Скриншоты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6968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/>
        </p:nvSpPr>
        <p:spPr>
          <a:xfrm>
            <a:off x="537447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Скриншоты (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веб-версия</a:t>
            </a:r>
            <a:r>
              <a:rPr lang="ru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7" name="Google Shape;367;p27"/>
          <p:cNvSpPr txBox="1"/>
          <p:nvPr/>
        </p:nvSpPr>
        <p:spPr>
          <a:xfrm>
            <a:off x="5067061" y="1810991"/>
            <a:ext cx="1829100" cy="3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Стартовая страница. Авторизация через 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Telegram</a:t>
            </a: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8" name="Google Shape;368;p27"/>
          <p:cNvSpPr txBox="1"/>
          <p:nvPr/>
        </p:nvSpPr>
        <p:spPr>
          <a:xfrm>
            <a:off x="376698" y="3994459"/>
            <a:ext cx="182910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отчёта-графика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9" name="Google Shape;369;p27"/>
          <p:cNvSpPr txBox="1"/>
          <p:nvPr/>
        </p:nvSpPr>
        <p:spPr>
          <a:xfrm>
            <a:off x="4975267" y="4568286"/>
            <a:ext cx="182910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Карточка сущности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C4F7B8-5591-42A8-8858-B0B02BD1A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61" y="483850"/>
            <a:ext cx="2203597" cy="11831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BCFA1-3883-438E-8BF6-0364F66E0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459" y="2470212"/>
            <a:ext cx="3249033" cy="19532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B32219-A2EF-4CE2-89CB-044850793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98" y="1367724"/>
            <a:ext cx="4195301" cy="2522175"/>
          </a:xfrm>
          <a:prstGeom prst="rect">
            <a:avLst/>
          </a:prstGeom>
        </p:spPr>
      </p:pic>
      <p:sp>
        <p:nvSpPr>
          <p:cNvPr id="11" name="Google Shape;368;p27">
            <a:extLst>
              <a:ext uri="{FF2B5EF4-FFF2-40B4-BE49-F238E27FC236}">
                <a16:creationId xmlns:a16="http://schemas.microsoft.com/office/drawing/2014/main" id="{7050ED50-4DD9-4382-98D1-91F8F3F1FBAF}"/>
              </a:ext>
            </a:extLst>
          </p:cNvPr>
          <p:cNvSpPr txBox="1"/>
          <p:nvPr/>
        </p:nvSpPr>
        <p:spPr>
          <a:xfrm>
            <a:off x="376698" y="301123"/>
            <a:ext cx="1829100" cy="253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https://sovtrud.ru</a:t>
            </a:r>
            <a:endParaRPr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199930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/>
        </p:nvSpPr>
        <p:spPr>
          <a:xfrm>
            <a:off x="482597" y="292566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Скриншоты (</a:t>
            </a:r>
            <a:r>
              <a:rPr lang="en-US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Telegram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-версия</a:t>
            </a:r>
            <a:r>
              <a:rPr lang="ru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8" name="Google Shape;368;p27"/>
          <p:cNvSpPr txBox="1"/>
          <p:nvPr/>
        </p:nvSpPr>
        <p:spPr>
          <a:xfrm>
            <a:off x="465126" y="2647832"/>
            <a:ext cx="2066248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Варианты вывода отчёта типа </a:t>
            </a:r>
            <a:r>
              <a:rPr lang="en-US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list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9" name="Google Shape;369;p27"/>
          <p:cNvSpPr txBox="1"/>
          <p:nvPr/>
        </p:nvSpPr>
        <p:spPr>
          <a:xfrm rot="16200000">
            <a:off x="781228" y="3765785"/>
            <a:ext cx="2194892" cy="3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Информация о назначенной работе</a:t>
            </a: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BB7676-DBF3-45EA-8A49-68843495685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3" y="650036"/>
            <a:ext cx="1123782" cy="199779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81C41B-93D9-44A0-ABB3-744BF4B3E03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36" y="653048"/>
            <a:ext cx="1123803" cy="19977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1CA71D-B8E9-4DAE-8990-D1B43179451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15" y="572357"/>
            <a:ext cx="1123782" cy="199799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2A9DE2-1C10-4223-85C8-B59505809343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027" y="433876"/>
            <a:ext cx="1123782" cy="1997753"/>
          </a:xfrm>
          <a:prstGeom prst="rect">
            <a:avLst/>
          </a:prstGeom>
        </p:spPr>
      </p:pic>
      <p:sp>
        <p:nvSpPr>
          <p:cNvPr id="13" name="Google Shape;368;p27">
            <a:extLst>
              <a:ext uri="{FF2B5EF4-FFF2-40B4-BE49-F238E27FC236}">
                <a16:creationId xmlns:a16="http://schemas.microsoft.com/office/drawing/2014/main" id="{080E9024-2569-436C-9D1F-45C00E4DF310}"/>
              </a:ext>
            </a:extLst>
          </p:cNvPr>
          <p:cNvSpPr txBox="1"/>
          <p:nvPr/>
        </p:nvSpPr>
        <p:spPr>
          <a:xfrm>
            <a:off x="3378834" y="2546763"/>
            <a:ext cx="2272802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Варианты вывода отчёта типа </a:t>
            </a:r>
            <a:r>
              <a:rPr lang="en-US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status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64EFAB6-557F-4696-A7D5-5C828AFC048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77" y="2864306"/>
            <a:ext cx="1234402" cy="219489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D7A2AFD-72CC-4475-8CA1-12EB9AFFD5C2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41" y="2576370"/>
            <a:ext cx="1238208" cy="2201200"/>
          </a:xfrm>
          <a:prstGeom prst="rect">
            <a:avLst/>
          </a:prstGeom>
        </p:spPr>
      </p:pic>
      <p:sp>
        <p:nvSpPr>
          <p:cNvPr id="16" name="Google Shape;368;p27">
            <a:extLst>
              <a:ext uri="{FF2B5EF4-FFF2-40B4-BE49-F238E27FC236}">
                <a16:creationId xmlns:a16="http://schemas.microsoft.com/office/drawing/2014/main" id="{4D3075A2-43FB-4BF3-8225-7966E73B3A16}"/>
              </a:ext>
            </a:extLst>
          </p:cNvPr>
          <p:cNvSpPr txBox="1"/>
          <p:nvPr/>
        </p:nvSpPr>
        <p:spPr>
          <a:xfrm rot="16200000">
            <a:off x="6477230" y="4053587"/>
            <a:ext cx="1033766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Отчёт </a:t>
            </a: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типа </a:t>
            </a:r>
            <a:r>
              <a:rPr lang="en-US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line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569C0A-3272-4792-A63D-B9EDF2E83C8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793" y="2573145"/>
            <a:ext cx="1238208" cy="2201405"/>
          </a:xfrm>
          <a:prstGeom prst="rect">
            <a:avLst/>
          </a:prstGeom>
        </p:spPr>
      </p:pic>
      <p:sp>
        <p:nvSpPr>
          <p:cNvPr id="18" name="Google Shape;368;p27">
            <a:extLst>
              <a:ext uri="{FF2B5EF4-FFF2-40B4-BE49-F238E27FC236}">
                <a16:creationId xmlns:a16="http://schemas.microsoft.com/office/drawing/2014/main" id="{F37E43DC-E101-4F9E-93D8-939A1EA4BA2F}"/>
              </a:ext>
            </a:extLst>
          </p:cNvPr>
          <p:cNvSpPr txBox="1"/>
          <p:nvPr/>
        </p:nvSpPr>
        <p:spPr>
          <a:xfrm rot="16200000">
            <a:off x="7919800" y="3791380"/>
            <a:ext cx="1510459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Отчёт по оборудованию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2961050-15EC-4C20-AA83-475C251E953D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317" y="2711871"/>
            <a:ext cx="3171559" cy="2114150"/>
          </a:xfrm>
          <a:prstGeom prst="rect">
            <a:avLst/>
          </a:prstGeom>
        </p:spPr>
      </p:pic>
      <p:sp>
        <p:nvSpPr>
          <p:cNvPr id="20" name="Google Shape;368;p27">
            <a:extLst>
              <a:ext uri="{FF2B5EF4-FFF2-40B4-BE49-F238E27FC236}">
                <a16:creationId xmlns:a16="http://schemas.microsoft.com/office/drawing/2014/main" id="{2E62E040-DA6A-49C0-AF34-87189C4382E4}"/>
              </a:ext>
            </a:extLst>
          </p:cNvPr>
          <p:cNvSpPr txBox="1"/>
          <p:nvPr/>
        </p:nvSpPr>
        <p:spPr>
          <a:xfrm>
            <a:off x="3319753" y="4826021"/>
            <a:ext cx="1070268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Отчёт бригадира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88B7009-3E02-429A-BA9F-0D0AD730BE1E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449" y="481666"/>
            <a:ext cx="977208" cy="1737093"/>
          </a:xfrm>
          <a:prstGeom prst="rect">
            <a:avLst/>
          </a:prstGeom>
        </p:spPr>
      </p:pic>
      <p:sp>
        <p:nvSpPr>
          <p:cNvPr id="22" name="Google Shape;368;p27">
            <a:extLst>
              <a:ext uri="{FF2B5EF4-FFF2-40B4-BE49-F238E27FC236}">
                <a16:creationId xmlns:a16="http://schemas.microsoft.com/office/drawing/2014/main" id="{C464356F-6407-406D-A4CA-419F8C243489}"/>
              </a:ext>
            </a:extLst>
          </p:cNvPr>
          <p:cNvSpPr txBox="1"/>
          <p:nvPr/>
        </p:nvSpPr>
        <p:spPr>
          <a:xfrm>
            <a:off x="6935009" y="2213224"/>
            <a:ext cx="108872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задачей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3DA55F9-9FBE-4EB6-A77E-2678EAED8A1C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200" y="481667"/>
            <a:ext cx="977086" cy="17370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F1717E8-0336-4DA9-9275-57232B9E2198}"/>
              </a:ext>
            </a:extLst>
          </p:cNvPr>
          <p:cNvSpPr txBox="1"/>
          <p:nvPr/>
        </p:nvSpPr>
        <p:spPr>
          <a:xfrm rot="16200000">
            <a:off x="-623842" y="1315813"/>
            <a:ext cx="2272802" cy="323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https://t.me/sovtrudBot</a:t>
            </a:r>
            <a:endParaRPr lang="ru-RU" sz="14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139565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2453866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b="1" dirty="0">
                <a:solidFill>
                  <a:schemeClr val="dk1"/>
                </a:solidFill>
              </a:rPr>
              <a:t>Достижения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Совместно с командой разработана </a:t>
            </a:r>
            <a:r>
              <a:rPr lang="en-US" dirty="0">
                <a:solidFill>
                  <a:schemeClr val="dk1"/>
                </a:solidFill>
              </a:rPr>
              <a:t>MVP</a:t>
            </a:r>
            <a:r>
              <a:rPr lang="ru-RU" dirty="0">
                <a:solidFill>
                  <a:schemeClr val="dk1"/>
                </a:solidFill>
              </a:rPr>
              <a:t>-версия приложения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Получен практический опыт командной работы над проектом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Практически закреплены знания, полученные во время обучения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ru-RU" dirty="0">
              <a:solidFill>
                <a:schemeClr val="dk1"/>
              </a:solidFill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Достигнутые цели / Итоги в формате ДТП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" name="Google Shape;187;p12">
            <a:extLst>
              <a:ext uri="{FF2B5EF4-FFF2-40B4-BE49-F238E27FC236}">
                <a16:creationId xmlns:a16="http://schemas.microsoft.com/office/drawing/2014/main" id="{7329AB19-F35B-433C-A72B-C6109A950140}"/>
              </a:ext>
            </a:extLst>
          </p:cNvPr>
          <p:cNvSpPr txBox="1">
            <a:spLocks/>
          </p:cNvSpPr>
          <p:nvPr/>
        </p:nvSpPr>
        <p:spPr>
          <a:xfrm>
            <a:off x="3345067" y="1260000"/>
            <a:ext cx="2453866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b="1" dirty="0">
                <a:solidFill>
                  <a:schemeClr val="dk1"/>
                </a:solidFill>
              </a:rPr>
              <a:t>Трудности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Постоянно меняющийся состав команды проекта усложняет процесс разработки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Отсутствие договорных отношений с заказчиком затрудняет коммуникацию с его работниками по тестированию и внедрению приложения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Отсутствие конкретного технического задания с одной стороны делает разработку неупорядоченной, но с другой стороны предоставляет все преимущества гибких технологий разработки ПО</a:t>
            </a:r>
          </a:p>
          <a:p>
            <a:endParaRPr lang="ru-RU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ru-RU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" name="Google Shape;187;p12">
            <a:extLst>
              <a:ext uri="{FF2B5EF4-FFF2-40B4-BE49-F238E27FC236}">
                <a16:creationId xmlns:a16="http://schemas.microsoft.com/office/drawing/2014/main" id="{CBC4129E-5D19-4AEC-ADC9-4A5D66EA02EF}"/>
              </a:ext>
            </a:extLst>
          </p:cNvPr>
          <p:cNvSpPr txBox="1">
            <a:spLocks/>
          </p:cNvSpPr>
          <p:nvPr/>
        </p:nvSpPr>
        <p:spPr>
          <a:xfrm>
            <a:off x="6069355" y="1260000"/>
            <a:ext cx="2453866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b="1" dirty="0">
                <a:solidFill>
                  <a:schemeClr val="dk1"/>
                </a:solidFill>
              </a:rPr>
              <a:t>Предложения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С учётом опыта и замечаний, полученных в процессе тестирования </a:t>
            </a:r>
            <a:r>
              <a:rPr lang="en-US" dirty="0" err="1">
                <a:solidFill>
                  <a:schemeClr val="dk1"/>
                </a:solidFill>
              </a:rPr>
              <a:t>mvp</a:t>
            </a:r>
            <a:r>
              <a:rPr lang="ru-RU" dirty="0">
                <a:solidFill>
                  <a:schemeClr val="dk1"/>
                </a:solidFill>
              </a:rPr>
              <a:t>-версии приложения приступить к разработке версии 2.0</a:t>
            </a:r>
          </a:p>
          <a:p>
            <a:endParaRPr lang="ru-RU" dirty="0">
              <a:solidFill>
                <a:schemeClr val="dk1"/>
              </a:solidFill>
            </a:endParaRPr>
          </a:p>
          <a:p>
            <a:endParaRPr lang="ru-RU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ru-RU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15586</TotalTime>
  <Words>867</Words>
  <Application>Microsoft Office PowerPoint</Application>
  <PresentationFormat>Экран (16:9)</PresentationFormat>
  <Paragraphs>118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IBM Plex Sans SemiBold</vt:lpstr>
      <vt:lpstr>Arial</vt:lpstr>
      <vt:lpstr>IBM Plex Sans</vt:lpstr>
      <vt:lpstr>Макет шаблона GB</vt:lpstr>
      <vt:lpstr>Разработка информационной системы контроля трудовых ресурсов проекта</vt:lpstr>
      <vt:lpstr>Никита Шаверин</vt:lpstr>
      <vt:lpstr>Поставленная задача</vt:lpstr>
      <vt:lpstr>Решение задачи / План работы</vt:lpstr>
      <vt:lpstr>План проекта</vt:lpstr>
      <vt:lpstr>Скриншоты</vt:lpstr>
      <vt:lpstr>Презентация PowerPoint</vt:lpstr>
      <vt:lpstr>Презентация PowerPoint</vt:lpstr>
      <vt:lpstr>Достигнутые цели / Итоги в формате ДТП</vt:lpstr>
      <vt:lpstr>Идеи на будущее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Никита</cp:lastModifiedBy>
  <cp:revision>39</cp:revision>
  <dcterms:modified xsi:type="dcterms:W3CDTF">2023-12-16T13:15:23Z</dcterms:modified>
</cp:coreProperties>
</file>